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4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2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E96C6D-A68E-4618-AE6C-97FA2DFF957D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hu-HU"/>
        </a:p>
      </dgm:t>
    </dgm:pt>
    <dgm:pt modelId="{E81CEA85-1D0A-4806-B01F-85376B6C6F1C}">
      <dgm:prSet phldrT="[Szöveg]" phldr="1"/>
      <dgm:spPr/>
      <dgm:t>
        <a:bodyPr/>
        <a:lstStyle/>
        <a:p>
          <a:endParaRPr lang="hu-HU"/>
        </a:p>
      </dgm:t>
    </dgm:pt>
    <dgm:pt modelId="{A3E70CFB-30EB-49B2-B67A-679CF2BB3D30}" type="parTrans" cxnId="{40B18F63-55B9-4B10-9D6D-FE183790E10D}">
      <dgm:prSet/>
      <dgm:spPr/>
      <dgm:t>
        <a:bodyPr/>
        <a:lstStyle/>
        <a:p>
          <a:endParaRPr lang="hu-HU"/>
        </a:p>
      </dgm:t>
    </dgm:pt>
    <dgm:pt modelId="{6A33EF91-ECB7-4B13-867A-6D7839921737}" type="sibTrans" cxnId="{40B18F63-55B9-4B10-9D6D-FE183790E10D}">
      <dgm:prSet/>
      <dgm:spPr/>
      <dgm:t>
        <a:bodyPr/>
        <a:lstStyle/>
        <a:p>
          <a:endParaRPr lang="hu-HU"/>
        </a:p>
      </dgm:t>
    </dgm:pt>
    <dgm:pt modelId="{E0F4C797-00A2-4BEC-8887-268BB0377C3F}">
      <dgm:prSet phldrT="[Szöveg]" phldr="1"/>
      <dgm:spPr/>
      <dgm:t>
        <a:bodyPr/>
        <a:lstStyle/>
        <a:p>
          <a:endParaRPr lang="hu-HU"/>
        </a:p>
      </dgm:t>
    </dgm:pt>
    <dgm:pt modelId="{AE8B7CAF-B95C-4EA3-9DEF-7AD9B5D1395C}" type="parTrans" cxnId="{DF62FA15-6842-4C7C-968C-C0CD6357B0A4}">
      <dgm:prSet/>
      <dgm:spPr/>
      <dgm:t>
        <a:bodyPr/>
        <a:lstStyle/>
        <a:p>
          <a:endParaRPr lang="hu-HU"/>
        </a:p>
      </dgm:t>
    </dgm:pt>
    <dgm:pt modelId="{5B9AB8E1-F0EF-401A-AA0B-81943D3B05A8}" type="sibTrans" cxnId="{DF62FA15-6842-4C7C-968C-C0CD6357B0A4}">
      <dgm:prSet/>
      <dgm:spPr/>
      <dgm:t>
        <a:bodyPr/>
        <a:lstStyle/>
        <a:p>
          <a:endParaRPr lang="hu-HU"/>
        </a:p>
      </dgm:t>
    </dgm:pt>
    <dgm:pt modelId="{F4A75033-6535-4B30-B508-216E5C632C4D}">
      <dgm:prSet phldrT="[Szöveg]" phldr="1"/>
      <dgm:spPr/>
      <dgm:t>
        <a:bodyPr/>
        <a:lstStyle/>
        <a:p>
          <a:endParaRPr lang="hu-HU"/>
        </a:p>
      </dgm:t>
    </dgm:pt>
    <dgm:pt modelId="{582F18AB-086A-4A11-AA90-6328D8D8FEA4}" type="parTrans" cxnId="{A359E0AF-82ED-4649-B26E-BDAB18BD2697}">
      <dgm:prSet/>
      <dgm:spPr/>
      <dgm:t>
        <a:bodyPr/>
        <a:lstStyle/>
        <a:p>
          <a:endParaRPr lang="hu-HU"/>
        </a:p>
      </dgm:t>
    </dgm:pt>
    <dgm:pt modelId="{4C78B140-1C6E-4D97-926C-AFCEF07199E3}" type="sibTrans" cxnId="{A359E0AF-82ED-4649-B26E-BDAB18BD2697}">
      <dgm:prSet/>
      <dgm:spPr/>
      <dgm:t>
        <a:bodyPr/>
        <a:lstStyle/>
        <a:p>
          <a:endParaRPr lang="hu-HU"/>
        </a:p>
      </dgm:t>
    </dgm:pt>
    <dgm:pt modelId="{D2B93660-4173-4290-8AF4-1096B55D7D6E}">
      <dgm:prSet phldrT="[Szöveg]" phldr="1"/>
      <dgm:spPr/>
      <dgm:t>
        <a:bodyPr/>
        <a:lstStyle/>
        <a:p>
          <a:endParaRPr lang="hu-HU"/>
        </a:p>
      </dgm:t>
    </dgm:pt>
    <dgm:pt modelId="{F0123EF6-3583-4E56-8A84-A148611C9AF5}" type="parTrans" cxnId="{98BF6305-39DB-44EB-87CA-5ECC40978989}">
      <dgm:prSet/>
      <dgm:spPr/>
      <dgm:t>
        <a:bodyPr/>
        <a:lstStyle/>
        <a:p>
          <a:endParaRPr lang="hu-HU"/>
        </a:p>
      </dgm:t>
    </dgm:pt>
    <dgm:pt modelId="{573DDCF4-3109-45B6-A98E-3A33CE3B041D}" type="sibTrans" cxnId="{98BF6305-39DB-44EB-87CA-5ECC40978989}">
      <dgm:prSet/>
      <dgm:spPr/>
      <dgm:t>
        <a:bodyPr/>
        <a:lstStyle/>
        <a:p>
          <a:endParaRPr lang="hu-HU"/>
        </a:p>
      </dgm:t>
    </dgm:pt>
    <dgm:pt modelId="{977064E0-40DE-4B4A-9A86-BCF9EBFC354F}">
      <dgm:prSet phldrT="[Szöveg]" phldr="1"/>
      <dgm:spPr/>
      <dgm:t>
        <a:bodyPr/>
        <a:lstStyle/>
        <a:p>
          <a:endParaRPr lang="hu-HU"/>
        </a:p>
      </dgm:t>
    </dgm:pt>
    <dgm:pt modelId="{9152EE4C-0570-4CA8-93BD-8B3CEA6C1B48}" type="parTrans" cxnId="{91E3DB5C-55B6-4368-9E78-A8D0C4E88E40}">
      <dgm:prSet/>
      <dgm:spPr/>
      <dgm:t>
        <a:bodyPr/>
        <a:lstStyle/>
        <a:p>
          <a:endParaRPr lang="hu-HU"/>
        </a:p>
      </dgm:t>
    </dgm:pt>
    <dgm:pt modelId="{81636DFD-8CDA-43E0-BAAB-91DF40CB661F}" type="sibTrans" cxnId="{91E3DB5C-55B6-4368-9E78-A8D0C4E88E40}">
      <dgm:prSet/>
      <dgm:spPr/>
      <dgm:t>
        <a:bodyPr/>
        <a:lstStyle/>
        <a:p>
          <a:endParaRPr lang="hu-HU"/>
        </a:p>
      </dgm:t>
    </dgm:pt>
    <dgm:pt modelId="{2A64927C-9B5B-45A5-B1C3-AAFF405BE11B}" type="pres">
      <dgm:prSet presAssocID="{0DE96C6D-A68E-4618-AE6C-97FA2DFF95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5D16873-6B22-40ED-A54F-3BE3D6915F3C}" type="pres">
      <dgm:prSet presAssocID="{E81CEA85-1D0A-4806-B01F-85376B6C6F1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C07EB4D-BD1B-427E-814C-B75F582BC261}" type="pres">
      <dgm:prSet presAssocID="{6A33EF91-ECB7-4B13-867A-6D7839921737}" presName="sibTrans" presStyleCnt="0"/>
      <dgm:spPr/>
    </dgm:pt>
    <dgm:pt modelId="{9A7AB62B-953E-40D5-82AE-05CE155AE547}" type="pres">
      <dgm:prSet presAssocID="{E0F4C797-00A2-4BEC-8887-268BB0377C3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D570C07-F05C-4EAF-881C-5A0C82848161}" type="pres">
      <dgm:prSet presAssocID="{5B9AB8E1-F0EF-401A-AA0B-81943D3B05A8}" presName="sibTrans" presStyleCnt="0"/>
      <dgm:spPr/>
    </dgm:pt>
    <dgm:pt modelId="{235E591A-8F46-45B6-9286-3547C886E1D2}" type="pres">
      <dgm:prSet presAssocID="{F4A75033-6535-4B30-B508-216E5C632C4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7281B63-7642-49BB-A849-AF47C31D3F92}" type="pres">
      <dgm:prSet presAssocID="{4C78B140-1C6E-4D97-926C-AFCEF07199E3}" presName="sibTrans" presStyleCnt="0"/>
      <dgm:spPr/>
    </dgm:pt>
    <dgm:pt modelId="{C18D3AAE-27AC-4585-8DE5-1FB1976225B4}" type="pres">
      <dgm:prSet presAssocID="{D2B93660-4173-4290-8AF4-1096B55D7D6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979D163-D270-4984-8EA4-85A4DE893933}" type="pres">
      <dgm:prSet presAssocID="{573DDCF4-3109-45B6-A98E-3A33CE3B041D}" presName="sibTrans" presStyleCnt="0"/>
      <dgm:spPr/>
    </dgm:pt>
    <dgm:pt modelId="{3FEEEBF7-BA0C-425D-AD30-C55DEA90A39A}" type="pres">
      <dgm:prSet presAssocID="{977064E0-40DE-4B4A-9A86-BCF9EBFC354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7597507-5A42-4783-8FAD-A6CC8B06FB73}" type="presOf" srcId="{D2B93660-4173-4290-8AF4-1096B55D7D6E}" destId="{C18D3AAE-27AC-4585-8DE5-1FB1976225B4}" srcOrd="0" destOrd="0" presId="urn:microsoft.com/office/officeart/2005/8/layout/default#1"/>
    <dgm:cxn modelId="{98BF6305-39DB-44EB-87CA-5ECC40978989}" srcId="{0DE96C6D-A68E-4618-AE6C-97FA2DFF957D}" destId="{D2B93660-4173-4290-8AF4-1096B55D7D6E}" srcOrd="3" destOrd="0" parTransId="{F0123EF6-3583-4E56-8A84-A148611C9AF5}" sibTransId="{573DDCF4-3109-45B6-A98E-3A33CE3B041D}"/>
    <dgm:cxn modelId="{57C11BEE-FF18-4E32-A007-B27D25BE8F44}" type="presOf" srcId="{977064E0-40DE-4B4A-9A86-BCF9EBFC354F}" destId="{3FEEEBF7-BA0C-425D-AD30-C55DEA90A39A}" srcOrd="0" destOrd="0" presId="urn:microsoft.com/office/officeart/2005/8/layout/default#1"/>
    <dgm:cxn modelId="{91E3DB5C-55B6-4368-9E78-A8D0C4E88E40}" srcId="{0DE96C6D-A68E-4618-AE6C-97FA2DFF957D}" destId="{977064E0-40DE-4B4A-9A86-BCF9EBFC354F}" srcOrd="4" destOrd="0" parTransId="{9152EE4C-0570-4CA8-93BD-8B3CEA6C1B48}" sibTransId="{81636DFD-8CDA-43E0-BAAB-91DF40CB661F}"/>
    <dgm:cxn modelId="{40B18F63-55B9-4B10-9D6D-FE183790E10D}" srcId="{0DE96C6D-A68E-4618-AE6C-97FA2DFF957D}" destId="{E81CEA85-1D0A-4806-B01F-85376B6C6F1C}" srcOrd="0" destOrd="0" parTransId="{A3E70CFB-30EB-49B2-B67A-679CF2BB3D30}" sibTransId="{6A33EF91-ECB7-4B13-867A-6D7839921737}"/>
    <dgm:cxn modelId="{C00EAA72-CEAA-472D-AAF7-54410BEEE254}" type="presOf" srcId="{0DE96C6D-A68E-4618-AE6C-97FA2DFF957D}" destId="{2A64927C-9B5B-45A5-B1C3-AAFF405BE11B}" srcOrd="0" destOrd="0" presId="urn:microsoft.com/office/officeart/2005/8/layout/default#1"/>
    <dgm:cxn modelId="{D4FCEEC3-67E1-49C1-BF5F-619E6C9C5F39}" type="presOf" srcId="{E81CEA85-1D0A-4806-B01F-85376B6C6F1C}" destId="{65D16873-6B22-40ED-A54F-3BE3D6915F3C}" srcOrd="0" destOrd="0" presId="urn:microsoft.com/office/officeart/2005/8/layout/default#1"/>
    <dgm:cxn modelId="{DF62FA15-6842-4C7C-968C-C0CD6357B0A4}" srcId="{0DE96C6D-A68E-4618-AE6C-97FA2DFF957D}" destId="{E0F4C797-00A2-4BEC-8887-268BB0377C3F}" srcOrd="1" destOrd="0" parTransId="{AE8B7CAF-B95C-4EA3-9DEF-7AD9B5D1395C}" sibTransId="{5B9AB8E1-F0EF-401A-AA0B-81943D3B05A8}"/>
    <dgm:cxn modelId="{A359E0AF-82ED-4649-B26E-BDAB18BD2697}" srcId="{0DE96C6D-A68E-4618-AE6C-97FA2DFF957D}" destId="{F4A75033-6535-4B30-B508-216E5C632C4D}" srcOrd="2" destOrd="0" parTransId="{582F18AB-086A-4A11-AA90-6328D8D8FEA4}" sibTransId="{4C78B140-1C6E-4D97-926C-AFCEF07199E3}"/>
    <dgm:cxn modelId="{B73292A8-D16A-425C-8691-72879C9192CD}" type="presOf" srcId="{E0F4C797-00A2-4BEC-8887-268BB0377C3F}" destId="{9A7AB62B-953E-40D5-82AE-05CE155AE547}" srcOrd="0" destOrd="0" presId="urn:microsoft.com/office/officeart/2005/8/layout/default#1"/>
    <dgm:cxn modelId="{60D10DD3-E092-4D32-9163-0375CB08D4BD}" type="presOf" srcId="{F4A75033-6535-4B30-B508-216E5C632C4D}" destId="{235E591A-8F46-45B6-9286-3547C886E1D2}" srcOrd="0" destOrd="0" presId="urn:microsoft.com/office/officeart/2005/8/layout/default#1"/>
    <dgm:cxn modelId="{20B591B2-9223-4451-9A7F-6E0D2C1B2075}" type="presParOf" srcId="{2A64927C-9B5B-45A5-B1C3-AAFF405BE11B}" destId="{65D16873-6B22-40ED-A54F-3BE3D6915F3C}" srcOrd="0" destOrd="0" presId="urn:microsoft.com/office/officeart/2005/8/layout/default#1"/>
    <dgm:cxn modelId="{FA6704E0-00F8-4301-A6E1-0C0C0B6422EF}" type="presParOf" srcId="{2A64927C-9B5B-45A5-B1C3-AAFF405BE11B}" destId="{4C07EB4D-BD1B-427E-814C-B75F582BC261}" srcOrd="1" destOrd="0" presId="urn:microsoft.com/office/officeart/2005/8/layout/default#1"/>
    <dgm:cxn modelId="{A7A06693-E6C2-4920-B570-0A52997604B9}" type="presParOf" srcId="{2A64927C-9B5B-45A5-B1C3-AAFF405BE11B}" destId="{9A7AB62B-953E-40D5-82AE-05CE155AE547}" srcOrd="2" destOrd="0" presId="urn:microsoft.com/office/officeart/2005/8/layout/default#1"/>
    <dgm:cxn modelId="{276BE23F-17F4-4163-AC14-0F2AD6061153}" type="presParOf" srcId="{2A64927C-9B5B-45A5-B1C3-AAFF405BE11B}" destId="{4D570C07-F05C-4EAF-881C-5A0C82848161}" srcOrd="3" destOrd="0" presId="urn:microsoft.com/office/officeart/2005/8/layout/default#1"/>
    <dgm:cxn modelId="{60E09C79-2EC0-4AE4-A229-124DB144495B}" type="presParOf" srcId="{2A64927C-9B5B-45A5-B1C3-AAFF405BE11B}" destId="{235E591A-8F46-45B6-9286-3547C886E1D2}" srcOrd="4" destOrd="0" presId="urn:microsoft.com/office/officeart/2005/8/layout/default#1"/>
    <dgm:cxn modelId="{B2EC0E21-3CAE-46C7-A6E1-3543CDA89A00}" type="presParOf" srcId="{2A64927C-9B5B-45A5-B1C3-AAFF405BE11B}" destId="{77281B63-7642-49BB-A849-AF47C31D3F92}" srcOrd="5" destOrd="0" presId="urn:microsoft.com/office/officeart/2005/8/layout/default#1"/>
    <dgm:cxn modelId="{EBF18BFB-DAAC-4568-80FB-9A2454E38E56}" type="presParOf" srcId="{2A64927C-9B5B-45A5-B1C3-AAFF405BE11B}" destId="{C18D3AAE-27AC-4585-8DE5-1FB1976225B4}" srcOrd="6" destOrd="0" presId="urn:microsoft.com/office/officeart/2005/8/layout/default#1"/>
    <dgm:cxn modelId="{350594C3-9460-41E2-BCA8-1B44FB6AFEDE}" type="presParOf" srcId="{2A64927C-9B5B-45A5-B1C3-AAFF405BE11B}" destId="{A979D163-D270-4984-8EA4-85A4DE893933}" srcOrd="7" destOrd="0" presId="urn:microsoft.com/office/officeart/2005/8/layout/default#1"/>
    <dgm:cxn modelId="{11819BF8-F1FB-4BEA-A692-DAC75DF82645}" type="presParOf" srcId="{2A64927C-9B5B-45A5-B1C3-AAFF405BE11B}" destId="{3FEEEBF7-BA0C-425D-AD30-C55DEA90A39A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16873-6B22-40ED-A54F-3BE3D6915F3C}">
      <dsp:nvSpPr>
        <dsp:cNvPr id="0" name=""/>
        <dsp:cNvSpPr/>
      </dsp:nvSpPr>
      <dsp:spPr>
        <a:xfrm>
          <a:off x="0" y="476101"/>
          <a:ext cx="1983382" cy="1190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200" kern="1200"/>
        </a:p>
      </dsp:txBody>
      <dsp:txXfrm>
        <a:off x="0" y="476101"/>
        <a:ext cx="1983382" cy="1190029"/>
      </dsp:txXfrm>
    </dsp:sp>
    <dsp:sp modelId="{9A7AB62B-953E-40D5-82AE-05CE155AE547}">
      <dsp:nvSpPr>
        <dsp:cNvPr id="0" name=""/>
        <dsp:cNvSpPr/>
      </dsp:nvSpPr>
      <dsp:spPr>
        <a:xfrm>
          <a:off x="2181721" y="476101"/>
          <a:ext cx="1983382" cy="1190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200" kern="1200"/>
        </a:p>
      </dsp:txBody>
      <dsp:txXfrm>
        <a:off x="2181721" y="476101"/>
        <a:ext cx="1983382" cy="1190029"/>
      </dsp:txXfrm>
    </dsp:sp>
    <dsp:sp modelId="{235E591A-8F46-45B6-9286-3547C886E1D2}">
      <dsp:nvSpPr>
        <dsp:cNvPr id="0" name=""/>
        <dsp:cNvSpPr/>
      </dsp:nvSpPr>
      <dsp:spPr>
        <a:xfrm>
          <a:off x="4363442" y="476101"/>
          <a:ext cx="1983382" cy="1190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200" kern="1200"/>
        </a:p>
      </dsp:txBody>
      <dsp:txXfrm>
        <a:off x="4363442" y="476101"/>
        <a:ext cx="1983382" cy="1190029"/>
      </dsp:txXfrm>
    </dsp:sp>
    <dsp:sp modelId="{C18D3AAE-27AC-4585-8DE5-1FB1976225B4}">
      <dsp:nvSpPr>
        <dsp:cNvPr id="0" name=""/>
        <dsp:cNvSpPr/>
      </dsp:nvSpPr>
      <dsp:spPr>
        <a:xfrm>
          <a:off x="1090860" y="1864469"/>
          <a:ext cx="1983382" cy="1190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200" kern="1200"/>
        </a:p>
      </dsp:txBody>
      <dsp:txXfrm>
        <a:off x="1090860" y="1864469"/>
        <a:ext cx="1983382" cy="1190029"/>
      </dsp:txXfrm>
    </dsp:sp>
    <dsp:sp modelId="{3FEEEBF7-BA0C-425D-AD30-C55DEA90A39A}">
      <dsp:nvSpPr>
        <dsp:cNvPr id="0" name=""/>
        <dsp:cNvSpPr/>
      </dsp:nvSpPr>
      <dsp:spPr>
        <a:xfrm>
          <a:off x="3272581" y="1864469"/>
          <a:ext cx="1983382" cy="1190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200" kern="1200"/>
        </a:p>
      </dsp:txBody>
      <dsp:txXfrm>
        <a:off x="3272581" y="1864469"/>
        <a:ext cx="1983382" cy="1190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716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248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7017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4304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0071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77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337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4417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hu-H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454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321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559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517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423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853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721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255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219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EF377B95-2445-4998-8277-3611F54F9B86}" type="datetimeFigureOut">
              <a:rPr lang="hu-HU" smtClean="0"/>
              <a:pPr/>
              <a:t>2020. 02. 02.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E59900C5-6CB5-4884-BA41-DFA2FF050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015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A beadandó dolgozat és a prezentáció tartalmi és formai követelményei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Vezetés és szervezés gyakorlat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2195736" y="882033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Eszterházy Károly </a:t>
            </a:r>
            <a:r>
              <a:rPr lang="hu-HU" sz="1200" dirty="0" smtClean="0">
                <a:solidFill>
                  <a:schemeClr val="bg1"/>
                </a:solidFill>
              </a:rPr>
              <a:t>Egyetem </a:t>
            </a:r>
            <a:endParaRPr lang="hu-HU" sz="1200" dirty="0" smtClean="0">
              <a:solidFill>
                <a:schemeClr val="bg1"/>
              </a:solidFill>
            </a:endParaRPr>
          </a:p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Gazdaság- és Társadalomtudományi Kar</a:t>
            </a:r>
          </a:p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Gazdaságtudományi Intézet</a:t>
            </a:r>
            <a:endParaRPr lang="hu-HU" sz="1200" dirty="0">
              <a:solidFill>
                <a:schemeClr val="bg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483768" y="637203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2019/20-as </a:t>
            </a:r>
            <a:r>
              <a:rPr lang="hu-HU" dirty="0" smtClean="0"/>
              <a:t>tanév 2. félév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6516216" y="4848328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Tóth László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181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Vizsgálati eredmények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 smtClean="0"/>
              <a:t>Leghangsúlyosabb része a dolgozatnak.</a:t>
            </a:r>
          </a:p>
          <a:p>
            <a:pPr algn="just"/>
            <a:r>
              <a:rPr lang="hu-HU" dirty="0" smtClean="0"/>
              <a:t>A vizsgálat során kapott eredmények bemutatása.</a:t>
            </a:r>
          </a:p>
          <a:p>
            <a:pPr algn="just"/>
            <a:r>
              <a:rPr lang="hu-HU" dirty="0" smtClean="0"/>
              <a:t>Vissza kell utalni a szakirodalomra.</a:t>
            </a:r>
          </a:p>
          <a:p>
            <a:pPr algn="just"/>
            <a:r>
              <a:rPr lang="hu-HU" dirty="0" smtClean="0"/>
              <a:t>Lehet simán leírás is, de használhatnak ábrákat és/vagy táblázatokat is – ha ezt teszik, annak legyen sorszáma, címe és forrása.</a:t>
            </a:r>
          </a:p>
          <a:p>
            <a:pPr algn="just"/>
            <a:r>
              <a:rPr lang="hu-HU" dirty="0" smtClean="0"/>
              <a:t>A táblázatnak és az ábrának önmagában is értelmezhetőnek kell lennie!</a:t>
            </a:r>
          </a:p>
          <a:p>
            <a:pPr algn="just"/>
            <a:r>
              <a:rPr lang="hu-HU" dirty="0" smtClean="0"/>
              <a:t>Az ábrát vagy táblázatot utána a szövegesen értelmezni kell!</a:t>
            </a:r>
          </a:p>
          <a:p>
            <a:pPr marL="0" indent="0" algn="just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212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Példa táblázatra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88206"/>
              </p:ext>
            </p:extLst>
          </p:nvPr>
        </p:nvGraphicFramePr>
        <p:xfrm>
          <a:off x="482488" y="2852936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331640" y="2451681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1. táblázat: A szervezeti kommunikáció…..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323528" y="4005064"/>
            <a:ext cx="30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Forrás: saját vizsgálatok, 2016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741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Példa ábrára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918589"/>
              </p:ext>
            </p:extLst>
          </p:nvPr>
        </p:nvGraphicFramePr>
        <p:xfrm>
          <a:off x="863600" y="2489200"/>
          <a:ext cx="6346825" cy="353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971600" y="242088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1. ábra: A szervezeti kommunikáció típusai X szervezetnél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7544" y="616530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Forrás: saját vizsgálatok, 2014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74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 smtClean="0"/>
              <a:t>A kapott eredmények összefoglalása.</a:t>
            </a:r>
          </a:p>
          <a:p>
            <a:pPr algn="just"/>
            <a:r>
              <a:rPr lang="hu-HU" dirty="0" smtClean="0"/>
              <a:t>Visszatérés az alapfeltételezéshez/ hipotézishez – igazolták vagy cáfolták a kapott eredmények.</a:t>
            </a:r>
          </a:p>
          <a:p>
            <a:pPr algn="just"/>
            <a:r>
              <a:rPr lang="hu-HU" dirty="0" smtClean="0"/>
              <a:t>Saját vélemény, javaslat megfogalmazása fontos!!</a:t>
            </a:r>
          </a:p>
          <a:p>
            <a:pPr algn="just"/>
            <a:r>
              <a:rPr lang="hu-HU" dirty="0" smtClean="0"/>
              <a:t>Visszatérés a célhoz.</a:t>
            </a:r>
          </a:p>
          <a:p>
            <a:pPr algn="just"/>
            <a:r>
              <a:rPr lang="hu-HU" dirty="0" smtClean="0"/>
              <a:t>Esetleg további vizsgálati témák kijelölése: mit lenne még érdemes megvizsgálni és milyen módszerrel.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764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Szövegközi hivatkozás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64382" y="2489200"/>
            <a:ext cx="7380026" cy="3964136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Az említett definíciók rávilágítanak arra, hogy leginkább az egyén szempontjából vizsgált a téma, a hozzá kapcsolódó szervezeti szerepvállalás csak említés szintjén szerepel a szakirodalomban (</a:t>
            </a:r>
            <a:r>
              <a:rPr lang="hu-HU" cap="all" dirty="0"/>
              <a:t>Van </a:t>
            </a:r>
            <a:r>
              <a:rPr lang="hu-HU" cap="all" dirty="0" err="1"/>
              <a:t>Maanen</a:t>
            </a:r>
            <a:r>
              <a:rPr lang="hu-HU" cap="all" dirty="0"/>
              <a:t> – </a:t>
            </a:r>
            <a:r>
              <a:rPr lang="hu-HU" cap="all" dirty="0" err="1"/>
              <a:t>Schein</a:t>
            </a:r>
            <a:r>
              <a:rPr lang="hu-HU" cap="all" dirty="0"/>
              <a:t>, 1979; Louis, 1980; Miller – </a:t>
            </a:r>
            <a:r>
              <a:rPr lang="hu-HU" cap="all" dirty="0" err="1"/>
              <a:t>Jablin</a:t>
            </a:r>
            <a:r>
              <a:rPr lang="hu-HU" cap="all" dirty="0"/>
              <a:t>, 1991; JABLIN, 2001; </a:t>
            </a:r>
            <a:r>
              <a:rPr lang="hu-HU" cap="all" dirty="0" err="1"/>
              <a:t>Haueter</a:t>
            </a:r>
            <a:r>
              <a:rPr lang="hu-HU" dirty="0"/>
              <a:t> et </a:t>
            </a:r>
            <a:r>
              <a:rPr lang="hu-HU" dirty="0" err="1"/>
              <a:t>al</a:t>
            </a:r>
            <a:r>
              <a:rPr lang="hu-HU" dirty="0"/>
              <a:t>., 2003; </a:t>
            </a:r>
            <a:r>
              <a:rPr lang="hu-HU" cap="all" dirty="0" err="1"/>
              <a:t>Shajo</a:t>
            </a:r>
            <a:r>
              <a:rPr lang="hu-HU" cap="all" dirty="0"/>
              <a:t> – </a:t>
            </a:r>
            <a:r>
              <a:rPr lang="hu-HU" cap="all" dirty="0" err="1"/>
              <a:t>Igbarira</a:t>
            </a:r>
            <a:r>
              <a:rPr lang="hu-HU" cap="all" dirty="0"/>
              <a:t>, 2004; </a:t>
            </a:r>
            <a:r>
              <a:rPr lang="hu-HU" cap="all" dirty="0" err="1"/>
              <a:t>Saks</a:t>
            </a:r>
            <a:r>
              <a:rPr lang="hu-HU" dirty="0"/>
              <a:t> et </a:t>
            </a:r>
            <a:r>
              <a:rPr lang="hu-HU" dirty="0" err="1"/>
              <a:t>al</a:t>
            </a:r>
            <a:r>
              <a:rPr lang="hu-HU" dirty="0"/>
              <a:t>., 2007). </a:t>
            </a:r>
            <a:endParaRPr lang="hu-HU" dirty="0" smtClean="0"/>
          </a:p>
          <a:p>
            <a:pPr algn="just"/>
            <a:r>
              <a:rPr lang="hu-HU" dirty="0"/>
              <a:t>ROEBUCK (2011) és SILZER – DOWELL (2009) az </a:t>
            </a:r>
            <a:r>
              <a:rPr lang="hu-HU" b="1" i="1" dirty="0" err="1"/>
              <a:t>onboarding</a:t>
            </a:r>
            <a:r>
              <a:rPr lang="hu-HU" b="1" dirty="0"/>
              <a:t> </a:t>
            </a:r>
            <a:r>
              <a:rPr lang="hu-HU" dirty="0"/>
              <a:t>kifejezést a szervezeti szocializációval azonos fogalomként használják, azonban a folyamat hosszát néhány hétben, valamint három hónapban határozzák meg. </a:t>
            </a:r>
            <a:r>
              <a:rPr lang="hu-HU" cap="all" dirty="0" err="1"/>
              <a:t>Wanberg</a:t>
            </a:r>
            <a:r>
              <a:rPr lang="hu-HU" dirty="0"/>
              <a:t> (2012) világít rá – véleményem szerint helyesen –, hogy az </a:t>
            </a:r>
            <a:r>
              <a:rPr lang="hu-HU" dirty="0" err="1"/>
              <a:t>onboarding</a:t>
            </a:r>
            <a:r>
              <a:rPr lang="hu-HU" dirty="0"/>
              <a:t> és a munkahelyi szocializáció fogalmát gyakran tévesen szinonimaként használják a szerzők. </a:t>
            </a:r>
          </a:p>
        </p:txBody>
      </p:sp>
    </p:spTree>
    <p:extLst>
      <p:ext uri="{BB962C8B-B14F-4D97-AF65-F5344CB8AC3E}">
        <p14:creationId xmlns:p14="http://schemas.microsoft.com/office/powerpoint/2010/main" val="23832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64382" y="2489200"/>
            <a:ext cx="7884082" cy="4108152"/>
          </a:xfrm>
        </p:spPr>
        <p:txBody>
          <a:bodyPr>
            <a:normAutofit fontScale="92500"/>
          </a:bodyPr>
          <a:lstStyle/>
          <a:p>
            <a:pPr algn="just"/>
            <a:r>
              <a:rPr lang="hu-HU" dirty="0"/>
              <a:t>A vonatkozó magyar szakirodalom a toborzáshoz és a kiválasztáshoz kapcsolódó feladatokat részletesen tárgyalja és pontosan meghatározza, a beillesztéssel azonban arányaiban kevesebbet foglalkozik (KOZÁK, 2012, 2013a) annak ellenére, hogy a kiválasztást követően kiemelten fontos feladat az új munkavállaló szervezetbe történő beillesztése (UJHELYI, 2001). </a:t>
            </a:r>
            <a:endParaRPr lang="hu-HU" dirty="0" smtClean="0"/>
          </a:p>
          <a:p>
            <a:pPr algn="just"/>
            <a:r>
              <a:rPr lang="hu-HU" cap="all" dirty="0"/>
              <a:t>Mellinger</a:t>
            </a:r>
            <a:r>
              <a:rPr lang="hu-HU" dirty="0"/>
              <a:t> (2013) megfogalmazásában a munkahelyi beillesztés azoknak a gyakorlatoknak és folyamatoknak az összessége, amelyek támogatják az új belépő sikeres integrálódását a szervezetbe. Hasonló definíciót ad BRADT – VONNEGUT (2009) szerzőpáros, akik szerint a beillesztés az a szervezeti folyamat, amelynek során az új tagok integrációja valósul meg. RÉPÁCZKI (2011) a folyamat lényegét ugyancsak az integrációban látja, míg </a:t>
            </a:r>
            <a:r>
              <a:rPr lang="hu-HU" cap="all" dirty="0"/>
              <a:t>Morrison</a:t>
            </a:r>
            <a:r>
              <a:rPr lang="hu-HU" dirty="0"/>
              <a:t> (2002) és </a:t>
            </a:r>
            <a:r>
              <a:rPr lang="hu-HU" cap="all" dirty="0"/>
              <a:t>Bauer </a:t>
            </a:r>
            <a:r>
              <a:rPr lang="hu-HU" dirty="0"/>
              <a:t>et </a:t>
            </a:r>
            <a:r>
              <a:rPr lang="hu-HU" dirty="0" err="1"/>
              <a:t>al</a:t>
            </a:r>
            <a:r>
              <a:rPr lang="hu-HU" dirty="0"/>
              <a:t>. (2007) az azt elősegítő és célzó szervezeti és munkatársi intézkedések összességeként határozzák meg a beillesztést. 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Szövegközi hivatkozás 2.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9297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TEHÁT NEM LÁBJEGYZET, </a:t>
            </a:r>
            <a:r>
              <a:rPr lang="hu-HU" sz="4400" dirty="0" smtClean="0">
                <a:solidFill>
                  <a:schemeClr val="accent2">
                    <a:lumMod val="75000"/>
                  </a:schemeClr>
                </a:solidFill>
              </a:rPr>
              <a:t>NEM</a:t>
            </a:r>
            <a:r>
              <a:rPr lang="hu-HU" dirty="0" smtClean="0"/>
              <a:t> ILYEN HIVATKOZÁS KELL: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204864"/>
            <a:ext cx="7992888" cy="459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6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irodalom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64382" y="2489200"/>
            <a:ext cx="7524042" cy="3530600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hu-HU" dirty="0" smtClean="0"/>
              <a:t>Szakkönyvek, folyóiratok</a:t>
            </a:r>
          </a:p>
          <a:p>
            <a:pPr lvl="0" algn="just"/>
            <a:r>
              <a:rPr lang="hu-HU" dirty="0" smtClean="0"/>
              <a:t>Dienesné</a:t>
            </a:r>
            <a:r>
              <a:rPr lang="hu-HU" dirty="0"/>
              <a:t>, K. E. (2013): A munkahelyi stressz forrásainak, következményeinek, a stressz kezelésének vizsgálata Magyarország Észak-alföldi Régiójának szervezeteiben. VIKEK Közleményei V. évf. 1-2. sz. No. 12-13. pp. 120-125.</a:t>
            </a:r>
          </a:p>
          <a:p>
            <a:pPr lvl="0" algn="just"/>
            <a:r>
              <a:rPr lang="hu-HU" dirty="0" smtClean="0"/>
              <a:t>Dobák </a:t>
            </a:r>
            <a:r>
              <a:rPr lang="hu-HU" dirty="0"/>
              <a:t>M. (2006): Szervezeti formák és vezetés. Akadémia Kiadó, </a:t>
            </a:r>
            <a:r>
              <a:rPr lang="hu-HU" dirty="0" smtClean="0"/>
              <a:t>Budapest</a:t>
            </a:r>
          </a:p>
          <a:p>
            <a:pPr marL="0" lvl="0" indent="0" algn="just">
              <a:buNone/>
            </a:pPr>
            <a:r>
              <a:rPr lang="hu-HU" dirty="0" smtClean="0"/>
              <a:t>Internetes források</a:t>
            </a:r>
          </a:p>
          <a:p>
            <a:pPr lvl="0" algn="just"/>
            <a:r>
              <a:rPr lang="hu-HU" dirty="0" smtClean="0"/>
              <a:t>Internet 1</a:t>
            </a:r>
          </a:p>
          <a:p>
            <a:pPr marL="0" lvl="0" indent="0" algn="just">
              <a:buNone/>
            </a:pPr>
            <a:r>
              <a:rPr lang="hu-HU" dirty="0" smtClean="0"/>
              <a:t>Szerző (ha ismert), cím</a:t>
            </a:r>
          </a:p>
          <a:p>
            <a:pPr marL="0" lvl="0" indent="0" algn="just">
              <a:buNone/>
            </a:pPr>
            <a:r>
              <a:rPr lang="hu-HU" dirty="0" smtClean="0"/>
              <a:t>Link (dokumentummélységig)</a:t>
            </a:r>
          </a:p>
          <a:p>
            <a:pPr marL="0" lvl="0" indent="0" algn="just">
              <a:buNone/>
            </a:pPr>
            <a:r>
              <a:rPr lang="hu-HU" dirty="0" smtClean="0"/>
              <a:t>Letöltés dátuma: 2016.02.07.</a:t>
            </a:r>
          </a:p>
        </p:txBody>
      </p:sp>
    </p:spTree>
    <p:extLst>
      <p:ext uri="{BB962C8B-B14F-4D97-AF65-F5344CB8AC3E}">
        <p14:creationId xmlns:p14="http://schemas.microsoft.com/office/powerpoint/2010/main" val="1658351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Néhány fontos dolog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A hivatkozások legyenek pontosak, mindent korrekten hivatkozzanak le! Ha szó szerint vesznek át mondatokat, azt idézőjelbe tegyék!</a:t>
            </a:r>
          </a:p>
          <a:p>
            <a:pPr algn="just"/>
            <a:r>
              <a:rPr lang="hu-HU" dirty="0" smtClean="0"/>
              <a:t>Figyeljenek arra, hogy zárt logikai láncot alkosson a dolgozat: amit feldolgoztak a szakirodalomban, arra kérdezzenek rá az interjúban és a vizsgálati eredmények leírásánál is arra térjenek vissza!</a:t>
            </a:r>
          </a:p>
          <a:p>
            <a:pPr algn="just"/>
            <a:r>
              <a:rPr lang="hu-HU" dirty="0" smtClean="0"/>
              <a:t>Figyeljenek a helyes mondatszerkesztésre és a helyesírási hibák elkerülésére!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40159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 smtClean="0"/>
              <a:t>Eredményes munkát kívánok! </a:t>
            </a:r>
            <a:r>
              <a:rPr lang="hu-HU" sz="2800" dirty="0" smtClean="0">
                <a:sym typeface="Wingdings" pitchFamily="2" charset="2"/>
              </a:rPr>
              <a:t>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79624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beadandó dolgozat témája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64382" y="2489200"/>
            <a:ext cx="7452034" cy="3530600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A választott témát egy szervezet gyakorlatában kell megvizsgálni 2-3 fős csoportokban.</a:t>
            </a:r>
          </a:p>
          <a:p>
            <a:pPr algn="just"/>
            <a:r>
              <a:rPr lang="hu-HU" dirty="0" smtClean="0"/>
              <a:t>El kell menni a szervezethez és ott rákérdezni/ megfigyelni a témával összefüggő sajátosságokat. </a:t>
            </a:r>
          </a:p>
          <a:p>
            <a:pPr algn="just"/>
            <a:r>
              <a:rPr lang="hu-HU" dirty="0" smtClean="0"/>
              <a:t>Mielőtt elmennének a szervezethez, meg kell nézni, hogy mit ír a választott témával kapcsolatban a szakirodalom – annak alapján tegyék majd fel a kérdéseket az interjúban és végezzék a megfigyeléseket.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2079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Formai követelmények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Fedlap</a:t>
            </a:r>
            <a:r>
              <a:rPr lang="hu-HU" dirty="0" smtClean="0"/>
              <a:t>: név, szak, évfolyam, tagozat, cím, évszám.</a:t>
            </a:r>
          </a:p>
          <a:p>
            <a:r>
              <a:rPr lang="hu-HU" dirty="0"/>
              <a:t>T</a:t>
            </a:r>
            <a:r>
              <a:rPr lang="hu-HU" dirty="0" smtClean="0"/>
              <a:t>imes New </a:t>
            </a:r>
            <a:r>
              <a:rPr lang="hu-HU" dirty="0" err="1" smtClean="0"/>
              <a:t>Roman</a:t>
            </a:r>
            <a:r>
              <a:rPr lang="hu-HU" dirty="0" smtClean="0"/>
              <a:t> betűtípus, 1,5-es sortáv, 2,5-es margók.</a:t>
            </a:r>
          </a:p>
          <a:p>
            <a:r>
              <a:rPr lang="hu-HU" dirty="0" smtClean="0"/>
              <a:t>Terjedelem: 10-12 oldal (+ mellékletek)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68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beadandó dolgozat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Tartalomjegyzék </a:t>
            </a:r>
          </a:p>
          <a:p>
            <a:r>
              <a:rPr lang="hu-HU" dirty="0" smtClean="0"/>
              <a:t>Bevezetés (1-2 oldal)</a:t>
            </a:r>
          </a:p>
          <a:p>
            <a:r>
              <a:rPr lang="hu-HU" dirty="0" smtClean="0"/>
              <a:t>Szakirodalmi áttekintés (3-4 oldal)</a:t>
            </a:r>
          </a:p>
          <a:p>
            <a:r>
              <a:rPr lang="hu-HU" dirty="0" smtClean="0"/>
              <a:t>Anyag és módszer (1,5-2 oldal)</a:t>
            </a:r>
          </a:p>
          <a:p>
            <a:r>
              <a:rPr lang="hu-HU" dirty="0" smtClean="0"/>
              <a:t>Vizsgálati eredmények (4-5 oldal)</a:t>
            </a:r>
          </a:p>
          <a:p>
            <a:r>
              <a:rPr lang="hu-HU" dirty="0" smtClean="0"/>
              <a:t>Összefoglalás (1-2 oldal)</a:t>
            </a:r>
          </a:p>
          <a:p>
            <a:r>
              <a:rPr lang="hu-HU" dirty="0" smtClean="0"/>
              <a:t>Felhasznált irodalom</a:t>
            </a:r>
          </a:p>
          <a:p>
            <a:r>
              <a:rPr lang="hu-HU" dirty="0" smtClean="0"/>
              <a:t>Mellékletek (pl. szervezeti dokumentumok, szervezeti ábra, félig strukturált interjú kérdései)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accent1"/>
                </a:solidFill>
              </a:rPr>
              <a:t>A főfejezetek külön oldalon kezdődjenek!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049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Választott téma aktualitása</a:t>
            </a:r>
          </a:p>
          <a:p>
            <a:r>
              <a:rPr lang="hu-HU" dirty="0" smtClean="0"/>
              <a:t>Témaválasztás indoklása</a:t>
            </a:r>
          </a:p>
          <a:p>
            <a:r>
              <a:rPr lang="hu-HU" dirty="0" smtClean="0"/>
              <a:t>Vizsgálat tárgya</a:t>
            </a:r>
          </a:p>
          <a:p>
            <a:r>
              <a:rPr lang="hu-HU" dirty="0" smtClean="0"/>
              <a:t>Kitűzött cél(ok)</a:t>
            </a:r>
          </a:p>
          <a:p>
            <a:r>
              <a:rPr lang="hu-HU" dirty="0" smtClean="0"/>
              <a:t>Vizsgálat módszere</a:t>
            </a:r>
          </a:p>
          <a:p>
            <a:r>
              <a:rPr lang="hu-HU" dirty="0" smtClean="0"/>
              <a:t>Hipotézis/alapfeltételezés</a:t>
            </a:r>
          </a:p>
          <a:p>
            <a:r>
              <a:rPr lang="hu-HU" dirty="0" smtClean="0"/>
              <a:t>1 mondatos összefoglaló a dolgozat tartalmáról – ezzel zárul a bevezetés</a:t>
            </a:r>
          </a:p>
        </p:txBody>
      </p:sp>
    </p:spTree>
    <p:extLst>
      <p:ext uri="{BB962C8B-B14F-4D97-AF65-F5344CB8AC3E}">
        <p14:creationId xmlns:p14="http://schemas.microsoft.com/office/powerpoint/2010/main" val="195618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Szakirodalmi áttekintés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 smtClean="0"/>
              <a:t>Meg kell találni a fontosabb irodalmakat, minimum 6 releváns szakirodalmat kell feldolgozni.</a:t>
            </a:r>
          </a:p>
          <a:p>
            <a:pPr algn="just"/>
            <a:r>
              <a:rPr lang="hu-HU" dirty="0" smtClean="0"/>
              <a:t>Szakirodalomnak tekinthető:</a:t>
            </a:r>
          </a:p>
          <a:p>
            <a:pPr lvl="1" algn="just"/>
            <a:r>
              <a:rPr lang="hu-HU" dirty="0"/>
              <a:t>s</a:t>
            </a:r>
            <a:r>
              <a:rPr lang="hu-HU" dirty="0" smtClean="0"/>
              <a:t>zakkönyvek,</a:t>
            </a:r>
          </a:p>
          <a:p>
            <a:pPr lvl="1" algn="just"/>
            <a:r>
              <a:rPr lang="hu-HU" dirty="0"/>
              <a:t>f</a:t>
            </a:r>
            <a:r>
              <a:rPr lang="hu-HU" dirty="0" smtClean="0"/>
              <a:t>olyóiratok,</a:t>
            </a:r>
          </a:p>
          <a:p>
            <a:pPr lvl="1" algn="just"/>
            <a:r>
              <a:rPr lang="hu-HU" dirty="0"/>
              <a:t>t</a:t>
            </a:r>
            <a:r>
              <a:rPr lang="hu-HU" dirty="0" smtClean="0"/>
              <a:t>udományos konferenciák előadásai,</a:t>
            </a:r>
          </a:p>
          <a:p>
            <a:pPr lvl="1" algn="just"/>
            <a:r>
              <a:rPr lang="hu-HU" dirty="0"/>
              <a:t>d</a:t>
            </a:r>
            <a:r>
              <a:rPr lang="hu-HU" dirty="0" smtClean="0"/>
              <a:t>oktori értekezések,</a:t>
            </a:r>
          </a:p>
          <a:p>
            <a:pPr lvl="1" algn="just"/>
            <a:r>
              <a:rPr lang="hu-HU" dirty="0" smtClean="0"/>
              <a:t>szakmai tankönyvek.</a:t>
            </a:r>
          </a:p>
          <a:p>
            <a:pPr lvl="1"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355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Szakirodalmi áttekintés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A szerzők fontosabb megállapításainak összefoglalása, fogalmi magyarázatok.</a:t>
            </a:r>
          </a:p>
          <a:p>
            <a:pPr algn="just"/>
            <a:r>
              <a:rPr lang="hu-HU" dirty="0" smtClean="0"/>
              <a:t>Egy oldalon egy szerzőtől maximum 10 sor idézhető</a:t>
            </a:r>
            <a:r>
              <a:rPr lang="hu-HU" dirty="0"/>
              <a:t> </a:t>
            </a:r>
            <a:r>
              <a:rPr lang="hu-HU" dirty="0" smtClean="0"/>
              <a:t>– TARTALMI IDÉZÉSRE IS VONATKOZIK!!</a:t>
            </a:r>
          </a:p>
          <a:p>
            <a:pPr algn="just"/>
            <a:r>
              <a:rPr lang="hu-HU" dirty="0" smtClean="0"/>
              <a:t>A témához szervesen kapcsolódjon!!</a:t>
            </a:r>
          </a:p>
          <a:p>
            <a:pPr algn="just"/>
            <a:r>
              <a:rPr lang="hu-HU" dirty="0" smtClean="0"/>
              <a:t>Hivatkozásról: később.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2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730366" cy="70986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Így néz ki egy szakirodalmi áttekintésnek a tartalomjegyzéke…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1</a:t>
            </a:r>
            <a:r>
              <a:rPr lang="hu-HU" dirty="0" smtClean="0"/>
              <a:t>. Szakirodalmi áttekintés</a:t>
            </a:r>
          </a:p>
          <a:p>
            <a:pPr marL="0" indent="0">
              <a:buNone/>
            </a:pPr>
            <a:r>
              <a:rPr lang="hu-HU" dirty="0"/>
              <a:t>1</a:t>
            </a:r>
            <a:r>
              <a:rPr lang="hu-HU" dirty="0" smtClean="0"/>
              <a:t>.1 Szervezeti kommunikáció</a:t>
            </a:r>
          </a:p>
          <a:p>
            <a:pPr marL="0" indent="0">
              <a:buNone/>
            </a:pPr>
            <a:r>
              <a:rPr lang="hu-HU" dirty="0"/>
              <a:t>1</a:t>
            </a:r>
            <a:r>
              <a:rPr lang="hu-HU" dirty="0" smtClean="0"/>
              <a:t>.1.1 A szervezeti kommunikáció funkciói</a:t>
            </a:r>
          </a:p>
          <a:p>
            <a:pPr marL="0" indent="0">
              <a:buNone/>
            </a:pPr>
            <a:r>
              <a:rPr lang="hu-HU" dirty="0"/>
              <a:t>1</a:t>
            </a:r>
            <a:r>
              <a:rPr lang="hu-HU" dirty="0" smtClean="0"/>
              <a:t>.1.2 A szervezeti kommunikáció csoportosítása</a:t>
            </a:r>
          </a:p>
          <a:p>
            <a:pPr marL="0" indent="0">
              <a:buNone/>
            </a:pPr>
            <a:r>
              <a:rPr lang="hu-HU" dirty="0"/>
              <a:t>1</a:t>
            </a:r>
            <a:r>
              <a:rPr lang="hu-HU" dirty="0" smtClean="0"/>
              <a:t>.1.3 Kommunikációs formák a szervezetben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885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Anyag és módszer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5069160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Anyag (1 oldal) - a szervezet, ahol a vizsgálatunkat végeztük:</a:t>
            </a:r>
          </a:p>
          <a:p>
            <a:pPr lvl="1" algn="just"/>
            <a:r>
              <a:rPr lang="hu-HU" dirty="0"/>
              <a:t>a</a:t>
            </a:r>
            <a:r>
              <a:rPr lang="hu-HU" dirty="0" smtClean="0"/>
              <a:t> szervezet bemutatása (alakulása, alkalmazottak száma, székhelye, szervezeti ábra, stb.)</a:t>
            </a:r>
          </a:p>
          <a:p>
            <a:pPr algn="just"/>
            <a:r>
              <a:rPr lang="hu-HU" dirty="0" smtClean="0"/>
              <a:t>Módszer (0,5 – 1 oldal): amilyen módszerrel végeztük a vizsgálatainkat, ennek körülményeit írjuk le – mi a módszer (</a:t>
            </a:r>
            <a:r>
              <a:rPr lang="hu-HU" dirty="0" err="1" smtClean="0"/>
              <a:t>Babbie</a:t>
            </a:r>
            <a:r>
              <a:rPr lang="hu-HU" dirty="0" smtClean="0"/>
              <a:t>: Társadalomkutatás módszertana) lényege, mikor vizsgáltunk, hol, nagyvonalakban miket kérdeztünk, mit láttunk, stb.</a:t>
            </a:r>
          </a:p>
          <a:p>
            <a:pPr algn="just"/>
            <a:r>
              <a:rPr lang="hu-HU" dirty="0" smtClean="0"/>
              <a:t>Módszer lehet:</a:t>
            </a:r>
          </a:p>
          <a:p>
            <a:pPr lvl="1" algn="just"/>
            <a:r>
              <a:rPr lang="hu-HU" dirty="0"/>
              <a:t>e</a:t>
            </a:r>
            <a:r>
              <a:rPr lang="hu-HU" dirty="0" smtClean="0"/>
              <a:t>settanulmány (a szervezeti dokumentumok is ide tartoznak) és/vagy</a:t>
            </a:r>
          </a:p>
          <a:p>
            <a:pPr lvl="1" algn="just"/>
            <a:r>
              <a:rPr lang="hu-HU" dirty="0"/>
              <a:t>f</a:t>
            </a:r>
            <a:r>
              <a:rPr lang="hu-HU" dirty="0" smtClean="0"/>
              <a:t>élig strukturált interjús vizsgálat 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1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nácsterem">
  <a:themeElements>
    <a:clrScheme name="Tanácstere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Tanácstere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anácstere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372</TotalTime>
  <Words>990</Words>
  <Application>Microsoft Office PowerPoint</Application>
  <PresentationFormat>Diavetítés a képernyőre (4:3 oldalarány)</PresentationFormat>
  <Paragraphs>99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Wingdings</vt:lpstr>
      <vt:lpstr>Wingdings 3</vt:lpstr>
      <vt:lpstr>Tanácsterem</vt:lpstr>
      <vt:lpstr>A beadandó dolgozat és a prezentáció tartalmi és formai követelményei</vt:lpstr>
      <vt:lpstr>A beadandó dolgozat témája</vt:lpstr>
      <vt:lpstr>Formai követelmények</vt:lpstr>
      <vt:lpstr>A beadandó dolgozat felépítése</vt:lpstr>
      <vt:lpstr>Bevezetés</vt:lpstr>
      <vt:lpstr>Szakirodalmi áttekintés 1.</vt:lpstr>
      <vt:lpstr>Szakirodalmi áttekintés 2.</vt:lpstr>
      <vt:lpstr>Így néz ki egy szakirodalmi áttekintésnek a tartalomjegyzéke…</vt:lpstr>
      <vt:lpstr>Anyag és módszer</vt:lpstr>
      <vt:lpstr>Vizsgálati eredmények</vt:lpstr>
      <vt:lpstr>Példa táblázatra</vt:lpstr>
      <vt:lpstr>Példa ábrára</vt:lpstr>
      <vt:lpstr>Összefoglalás</vt:lpstr>
      <vt:lpstr>Szövegközi hivatkozás 1.</vt:lpstr>
      <vt:lpstr>Szövegközi hivatkozás 2.</vt:lpstr>
      <vt:lpstr>TEHÁT NEM LÁBJEGYZET, NEM ILYEN HIVATKOZÁS KELL:</vt:lpstr>
      <vt:lpstr>Felhasznált irodalom</vt:lpstr>
      <vt:lpstr>Néhány fontos dolog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beadandó dolgozat és a prezentáció tartalmi és formai követelményei</dc:title>
  <dc:creator>HP</dc:creator>
  <cp:lastModifiedBy>László Tóth</cp:lastModifiedBy>
  <cp:revision>22</cp:revision>
  <dcterms:created xsi:type="dcterms:W3CDTF">2016-02-04T15:47:50Z</dcterms:created>
  <dcterms:modified xsi:type="dcterms:W3CDTF">2020-02-02T18:29:43Z</dcterms:modified>
</cp:coreProperties>
</file>